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_rels/notesSlide2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1.jpeg" ContentType="image/jpeg"/>
  <Override PartName="/ppt/media/image17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7.png" ContentType="image/png"/>
  <Override PartName="/ppt/media/image26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71220D8-632B-46C1-8AA5-1B09940F2B9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975D1E-84E5-4446-9FE0-F243BED966B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D7FC30-7498-40C0-A13E-232312F1B6A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D8A4F3-6436-4BBD-85C2-5D9F9A34EE1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18B214-1B49-4921-BCDC-44953C2F24D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DA6B4A7-F1E5-4BFF-B88A-39B1EDAE304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72B18E7-A3CE-4A2D-808B-5901E4F26E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7DA90C5-484B-4FE5-829F-DD0B750605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111B810-B070-4111-B483-ED60748B4D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C73366EE-5C19-4D39-A0CC-7BE8628CD8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08E205B-9B94-46B5-BDA4-95781895D6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6210E8D-F84E-42EC-BBED-81656D94F0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038B33-4CCF-4752-9BE5-644A474F4B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448FB2-18B9-4B1C-8CDB-2BA09EDBCD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A24FAC-C431-4690-AF46-C4F9F7AC83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19944E-F6ED-4F94-BD07-1DD9788D38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2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3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0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58BB2B-A92F-435B-8DA6-9EE58BA54F68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FF2EEF-7C71-4AC3-9327-58CB17EBC376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6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F9EBF9-B641-4668-A495-F6A4F60A30AA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29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10DD2A-D3BE-4593-9440-B8F092F010B2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3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009A4D-5144-4E47-B11F-6D4724E87B50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3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A9C9CC-B4B0-4176-8FC7-D4991FAA1AC7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6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ECCD4DC-4816-418D-9345-DC195BF9E7B3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  <p:sldLayoutId id="2147483658" r:id="rId3"/>
    <p:sldLayoutId id="2147483659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0BE56E-8422-4FEA-A035-5AE0D8A387D5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24C327-9327-47D7-81B0-CD6BAFDCF2E2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520" cy="581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520" cy="581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7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A4C8FF-A9B2-4958-B76A-AA90109ED4C4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0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A61619-4E41-4F6D-ABB1-09204C01C485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1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SmVoris/Data-Science-Capstone/blob/main/labs-jupyter-spacex-Data%20wrangling.ipynb" TargetMode="External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"/>
          <p:cNvSpPr/>
          <p:nvPr/>
        </p:nvSpPr>
        <p:spPr>
          <a:xfrm>
            <a:off x="888480" y="4568760"/>
            <a:ext cx="251388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2"/>
                </a:solidFill>
                <a:effectLst/>
                <a:uFillTx/>
                <a:latin typeface="Abadi"/>
                <a:ea typeface="SF Pro"/>
              </a:rPr>
              <a:t>Shayne Voris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2"/>
                </a:solidFill>
                <a:effectLst/>
                <a:uFillTx/>
                <a:latin typeface="Abadi"/>
                <a:ea typeface="SF Pro"/>
              </a:rPr>
              <a:t>April 2, 2024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0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63162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Data was processed to remove null values, then grouped to examine the number of launches per site, Orbit Type, and Landing Outcome.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sng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hlinkClick r:id="rId2"/>
              </a:rPr>
              <a:t>https://github.com/SmVoris/Data-Science-Capstone/blob/main/labs-jupyter-spacex-Data%20wrangling.ipynb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Wrangling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7772400" y="1371600"/>
            <a:ext cx="3199680" cy="468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DE331F-263E-42BE-BA5A-7ED4C790DB3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631620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Plots and Bar Plots were used to examine the relationships between: Flight Number, Payload, Launch Site, Orbit Type, and Success Rate.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These charts show how the above variables affect the success of SpaceX Launches.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EDA with Data Visualization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7086600" y="1828800"/>
            <a:ext cx="4593600" cy="387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D16FC7-1437-493C-AB71-C90B9ADBE3CE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Unique Landing Outcomes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Launch Sites beginning with “CCA”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Total Payload Mass by NASA (CRS)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Average Payload Mass for F9 v1.1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First Successful Ground Pad Landing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Successful Drone Ship Landing for Payload &gt; 4000kg &amp; &lt;6000kg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Total # of Successful and Failure Mission Outcomes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Boosters which have carried Max Payload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Drone Ship Landing Failures for 2015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Ranking Landing Outcomes 2010-06-04 to 2017-03-20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https://github.com/SmVoris/Data-Science-Capstone/blob/main/jupyter-labs-eda-sql-coursera_sqllite.ipynb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EDA with SQL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C1EB968-1DFC-406E-BA29-98C9F66D193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4647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 lnSpcReduction="19999"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Folium Map was created with Markers to denote each SpaceX Launch Site.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Circles were added to show successful and failed launches at each site.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Lines were added to show the distance of Launch Site from nearby highways, railways, and cities.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https://github.com/SmVoris/Data-Science-Capstone/blob/main/lab_jupyter_launch_site_location.jupyterlite_COMPLETED.ipynb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Build an Interactive Map with Folium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950080" y="1828800"/>
            <a:ext cx="5479560" cy="356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F087B1-DC02-4237-A3BD-728C8DD836EE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85900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Pie charts were used to show which Launch Sites had the highest percentage of Successful Launches.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As well as showing Success vs Failure for each individual site.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 Scatter chart was used to show the relationship between Payload Mass and Success vs Failure for all sites, and for each individually selected site.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https://github.com/SmVoris/Data-Science-Capstone/blob/main/spacex_dash_app.py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Build a Dashboard with Plotly Dash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6629400" y="2286000"/>
            <a:ext cx="5257440" cy="266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BA96126-46B0-49C0-AB13-10CEE3B430D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Models were constructed using the Cleaned SpaceX Launch Data, to predict the likelihood of a successful launch.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Features were converted to Feature Arrays to train the models, using train_test_split to separate the data into Training and Testing sets.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Logistic Regression, Support Vector Machine, Decision Tree, and KNN models were evaluated and compared.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After evaluation of the Accuracy Score, and Confusion Matrix for each model type, it was determined that the Decision Tree Model had the highest accuracy at 87.6%.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https://github.com/SmVoris/Data-Science-Capstone/blob/main/SpaceX_Machine_Learning_Prediction_Part_5.jupyterlite%20(1).ipynb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Predictive Analysis (Classification)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98B6E28-42F6-4663-9217-E201131BC1E3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ontent Placeholder 2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Exploratory Data Analysis 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Interactive analytics demo in screenshots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Predictive analysis 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Results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DE79C4-8F13-4767-8B1C-A922374F10B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/>
          <p:cNvSpPr/>
          <p:nvPr/>
        </p:nvSpPr>
        <p:spPr>
          <a:xfrm>
            <a:off x="811440" y="2529720"/>
            <a:ext cx="10310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scatter plot of Flight Number vs. Launch Site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Class “1” =  Success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Class “0” = Failure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Flight Number vs. Launch Site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5382000" y="1600200"/>
            <a:ext cx="5590440" cy="471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6E03CDC-804A-4A10-BCDA-C65B1A327FD0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plot of Payload vs. Launch Site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Launches with 7,500kg + Payload Mass have a higher Success Rate at all Sites.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vs. Launch Site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5696280" y="1467360"/>
            <a:ext cx="5276160" cy="470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0DF591-4C92-4C29-B9B6-421C2E687066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Num" idx="37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060E8F-48E2-4626-AE53-317BEB0DF454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Content Placeholder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Executive Summary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Introduction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Methodology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Conclusion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Appendix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Outline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B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ar chart for the success rate of each orbit type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ES-L1, GEO, HEO, and SSO Orbits have a 100% Success Rate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Success Rate vs. Orbit Type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5257800" y="1533960"/>
            <a:ext cx="5885640" cy="418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AFB82A-5AA3-4919-81EE-920579C0C5E9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catter point of Flight number vs. Orbit type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Success Rate for most Orbits has increased with more Flights.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Flight Number vs. Orbit Type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5505840" y="1371600"/>
            <a:ext cx="5466600" cy="479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639BE0-6A7A-40C3-AB0C-972534215F0C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point of payload vs. orbit type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Payloads greater than 8,000kg have only been attempted for ISS, PO, and VLEO Orbits.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vs. Orbit Type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5115240" y="1371600"/>
            <a:ext cx="5857200" cy="473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B7D87F-D78F-4FC5-A8F4-FC38E267D1FC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SpaceX Launch Success Rate by Year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Success Yearly Trend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5486400" y="1571760"/>
            <a:ext cx="5771520" cy="427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AB2189-0238-4D81-81BE-816DE74BF766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914400" y="204984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of 4 Unique SpaceX Launch Sites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All Launch Site Names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7125120" y="1828800"/>
            <a:ext cx="2932920" cy="386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E85187-C9F0-4AAD-9B30-850D843143A6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Site Names Begin with 'CCA'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447840" y="3200400"/>
            <a:ext cx="11429640" cy="175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3200400" y="1828800"/>
            <a:ext cx="75434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 Records from Launch Sites beginning with “CCA”.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A5EDA40-33E8-4D46-870C-8C4F8BA8B2EA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1143000" y="182124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Total Payload Mass (kg) for Customer: NASA (CRS)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Total Payload Mass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3886200" y="3101400"/>
            <a:ext cx="4114440" cy="169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262CBF-592B-4A5E-97BC-80035E274B6B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Average Payload Mass (kg) carried by Booster Version F9 v1.1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Average Payload Mass by F9 v1.1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2455560" y="3200400"/>
            <a:ext cx="6688080" cy="15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9B5731-13FD-491C-BCDB-DF2599B46A37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First Successful Ground Pad Landing Date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First Successful Ground Landing Date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429000" y="2743200"/>
            <a:ext cx="4605480" cy="114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9E898F-1B19-4B32-80E9-5100F21F749E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685800" y="182124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Falcon 9 Boosters that have achieved a Successful Drone Ship Landing, with Payload Mass greater than 4000kg, and less than 6000kg.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3200400" y="3210120"/>
            <a:ext cx="5309280" cy="250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9EC32C-C191-40D0-8FC4-6E1E1452B0ED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ldNum" idx="38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2E2F1ECD-6E36-4573-8EB3-22713B7BBE78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Content Placeholder 2"/>
          <p:cNvSpPr/>
          <p:nvPr/>
        </p:nvSpPr>
        <p:spPr>
          <a:xfrm>
            <a:off x="959040" y="1371600"/>
            <a:ext cx="10242000" cy="45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SpaceX data was examined, using multiple variables to determine factors that impact a successful launch; and to examine whether or not launch performance has increased.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 Summary, SpaceX has improved the success rate of launches as both time, and the number of launches has increased.  Improvements in booster design, have also resulted in a higher rate of successful launches.  It’s also clear that some launch sites have had a much higher success rate than others.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 predictive model created from the data, can predict, with a relatively high rate of confidence whether or not a future SpaceX launch will be successful.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Executive Summary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Total Number of Successful and Failure Mission Outcomes.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00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3200400" y="2581560"/>
            <a:ext cx="4907520" cy="290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A7E589-D09E-4326-8B08-D67C07C1E4A3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/>
          </p:nvPr>
        </p:nvSpPr>
        <p:spPr>
          <a:xfrm>
            <a:off x="914400" y="160020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Booster which have carried the Maximum Payload Mass of 15,600kg.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Boosters Carried Maximum Payload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4343400" y="2300040"/>
            <a:ext cx="2447280" cy="387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189D3B-542B-47E8-A83F-63B61D699DCE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/>
          </p:nvPr>
        </p:nvSpPr>
        <p:spPr>
          <a:xfrm>
            <a:off x="1227600" y="182124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Launches in 2015 that Failed to land on Drone Ship.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2015 Launch Records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336400" y="3008160"/>
            <a:ext cx="7436880" cy="1828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D1C133-5DDA-4EEF-BDE1-58B13CC0079B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Rank of the Number of Landing Outcomes by Landing Outcome Type, between 2010-06-04 and 2017-03-20.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25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315200" y="2514600"/>
            <a:ext cx="3256920" cy="364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2E5589-64B0-414D-92A6-FADED787884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6"/>
          <p:cNvSpPr/>
          <p:nvPr/>
        </p:nvSpPr>
        <p:spPr>
          <a:xfrm>
            <a:off x="811440" y="2529720"/>
            <a:ext cx="10310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3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/>
          </p:nvPr>
        </p:nvSpPr>
        <p:spPr>
          <a:xfrm>
            <a:off x="644400" y="1642320"/>
            <a:ext cx="232704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Johnson Space Center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Houston, TX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Lat: 29.559684888503615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Long: -95.0830971930759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Folium Map – NASA Johnson Space Center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180600" y="1492200"/>
            <a:ext cx="7791840" cy="468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70E625-A181-4248-81AC-356C61C3C442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SpaceX Launch Sites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057400" y="1573920"/>
            <a:ext cx="8000640" cy="482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ECAB31-36F4-43C4-9823-3C1C82CF5DA6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2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SpaceX Launch Sites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685800" y="2057400"/>
            <a:ext cx="4574160" cy="388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5716440" y="2057400"/>
            <a:ext cx="5713200" cy="388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715000" y="137160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CCAFS-SLC-40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400" y="1371600"/>
            <a:ext cx="41144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CCAFS-LC-40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1D50DD7-A25A-4FD8-94DF-402473DDA388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SpaceX Launch Sites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889560" y="1828800"/>
            <a:ext cx="4367880" cy="442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6011640" y="1828800"/>
            <a:ext cx="4732200" cy="434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1143000" y="1371600"/>
            <a:ext cx="3885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VAFB-SLC-4E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6400800" y="1371600"/>
            <a:ext cx="3885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KSC-LC-39A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C769284-A3E6-4C3A-BEBB-EF5FE838CB9A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/>
          </p:nvPr>
        </p:nvSpPr>
        <p:spPr>
          <a:xfrm>
            <a:off x="617760" y="1629000"/>
            <a:ext cx="2430000" cy="431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Titusville: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23.4km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Cape Canaveral: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20.11km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Site Proximity to Cities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048120" y="1371600"/>
            <a:ext cx="7997040" cy="480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8F4056-2CBA-4B28-9A14-79D432661A10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Num" idx="39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1F3882C9-4006-4F8F-898C-FB37482ACC18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Title 1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Introduction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Content Placeholder 2"/>
          <p:cNvSpPr/>
          <p:nvPr/>
        </p:nvSpPr>
        <p:spPr>
          <a:xfrm>
            <a:off x="730080" y="1600200"/>
            <a:ext cx="10470960" cy="34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This project is an examination of historical data from past SpaceX Launches.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Has SpaceX improved launch success rates over time?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Are some SpaceX Launch Sites more effective at launching successfully?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Does Payload Mass have a significant impact on the Success Rate?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Are revisions to booster design leading to more successful launches?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617760" y="1629000"/>
            <a:ext cx="2430000" cy="431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Rail: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0.94km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Coastline: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0.93km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itle 4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Site Proximity to Railway and Coast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3049560" y="1371600"/>
            <a:ext cx="7922880" cy="476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E24AB6-6D29-4581-A8F0-6E63D8D8918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"/>
          <p:cNvSpPr/>
          <p:nvPr/>
        </p:nvSpPr>
        <p:spPr>
          <a:xfrm>
            <a:off x="811440" y="2529720"/>
            <a:ext cx="10310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4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Dashboard – Success Count – All Sites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73440" y="1371600"/>
            <a:ext cx="12042000" cy="434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685800" y="5715000"/>
            <a:ext cx="9829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KSC LC-39A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is the Most Successful Launch Site, With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41.7%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of All Successful Launches.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F71E72-595B-451F-B2EA-67176B5D2653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KSC LC-39A Success Rate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28600" y="1371600"/>
            <a:ext cx="11702880" cy="434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2514600" y="5943600"/>
            <a:ext cx="68576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76.9%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 Launches from KSC LC-39A Have been Successful.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648B491-6A47-41D9-9116-F2114902AAA5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Range for All Sites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71280" y="1371600"/>
            <a:ext cx="12044160" cy="388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"/>
          <p:cNvSpPr/>
          <p:nvPr/>
        </p:nvSpPr>
        <p:spPr>
          <a:xfrm>
            <a:off x="228600" y="5486400"/>
            <a:ext cx="105152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Payload Range from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2000-5000kg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shows the greatest Success Rate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Booster v1.1 has the greatest Failure Rate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Booster B5 has 100% Success Rate, but only 1 recorded Launch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Booster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FT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has the greatest Success Rate for Multiple Launches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6C36D9-8522-4FDE-BAC3-02978C5A24D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5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Range 2000 – 5000 kg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28600" y="1742040"/>
            <a:ext cx="11734200" cy="363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36F1F4-D79F-482D-99E7-A767D488E1A6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"/>
          <p:cNvSpPr/>
          <p:nvPr/>
        </p:nvSpPr>
        <p:spPr>
          <a:xfrm>
            <a:off x="811440" y="2529720"/>
            <a:ext cx="10310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5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Classification Accuracy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457200" y="1359360"/>
            <a:ext cx="6758280" cy="526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7543800" y="2286000"/>
            <a:ext cx="4114440" cy="34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Decision Tree Model has highest classification accuracy: 87.6%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B0F8EF-98C5-44C6-974B-91D4ACE1056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6705720" y="1828800"/>
            <a:ext cx="548604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Decision Tree Model Confusion Matrix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Shows 80% Accuracy at predicting Landings.  Predicting 12 out of 15 correctly.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Shows 100% accuracy at predicting Failure to Land.  Predicting 3 out of 3 correctly.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Confusion Matrix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457200" y="1533960"/>
            <a:ext cx="6054480" cy="486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B38D60-BE1E-4917-8C6D-76CC0708E5BA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99738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SpaceX has consistently improved performance, and Success Rates as the number of Flights has increased.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KSC LC-39A: (Kennedy Space Center Launch Complex 39A) Has been the most Successful Launch Site with 76.9% Success Rate.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Booster version FT has been the most successful booster version.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Payloads between 2000 kg and 5000 kg, and above 7,500 kg have the greatest Success Rates.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Conclusions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8907BE-3959-4EE8-8D76-322C87271E5D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Num" idx="40"/>
          </p:nvPr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177318-2BE5-4EE6-A594-8FC067E6E161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TextBox 1"/>
          <p:cNvSpPr/>
          <p:nvPr/>
        </p:nvSpPr>
        <p:spPr>
          <a:xfrm>
            <a:off x="778680" y="2812680"/>
            <a:ext cx="10310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1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Appendix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CEA501-556C-478E-BC0C-BC540925B09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5000" lnSpcReduction="19999"/>
          </a:bodyPr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trike="noStrike" u="none">
                <a:solidFill>
                  <a:srgbClr val="0b49cb"/>
                </a:solidFill>
                <a:effectLst/>
                <a:uFillTx/>
                <a:latin typeface="Abadi"/>
              </a:rPr>
              <a:t>Executive Summary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Data collection methodology: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Launch Data was Collected from SpaceX’s API, as well as Web Scraping from the SpaceX Wikipedia page.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data wrangling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Launch Data was processed to remove any Null values.  Launches were grouped by Launch Site, and Orbit type.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exploratory data analysis (EDA) using visualization and SQL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interactive visual analytics using Folium and Plotly Dash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predictive analysis using classification models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How to build, tune, evaluate classification models</a:t>
            </a:r>
            <a:endParaRPr b="0" lang="en-US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Methodology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38F16B-2658-4B2D-BD71-1BF4260C737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SpaceX Launch Data was collected from SpaceX’s own API.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Additional data was Web Scraped from SpaceX’s Wikipedia page.  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10F72B-2777-4AE5-83BA-1E3A661FE2B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data collection with SpaceX REST calls using key phrases and flowcharts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Abadi"/>
              </a:rPr>
              <a:t>https://github.com/SmVoris/Data-Science-Capstone/blob/main/jupyter-labs-spacex-data-collection-api_COMPLETED.ipynb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 – SpaceX API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909760" y="1792080"/>
            <a:ext cx="5461200" cy="420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9F6316-D143-4478-9904-587C753CE39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Web Scraping Process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https://github.com/SmVoris/Data-Science-Capstone/blob/main/jupyter-labs-webscraping_COMPLETED.ipynb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trike="noStrike" u="none">
              <a:solidFill>
                <a:srgbClr val="1c7ddb"/>
              </a:solidFill>
              <a:effectLst/>
              <a:uFillTx/>
              <a:latin typeface="Abadi"/>
              <a:ea typeface="IBM Plex Mono SemiBold"/>
            </a:endParaRPr>
          </a:p>
        </p:txBody>
      </p:sp>
      <p:sp>
        <p:nvSpPr>
          <p:cNvPr id="81" name="Title 1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 - Scraping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7315200" y="1371600"/>
            <a:ext cx="2514240" cy="525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5C1634A-9409-45A7-91C9-438125ADE9A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</TotalTime>
  <Application>LibreOffice/25.2.2.2$Windows_X86_64 LibreOffice_project/7370d4be9e3cf6031a51beef54ff3bda878e3fac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cp:lastPrinted>2024-04-03T15:05:53Z</cp:lastPrinted>
  <dcterms:modified xsi:type="dcterms:W3CDTF">2024-04-03T15:10:18Z</dcterms:modified>
  <cp:revision>234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